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CAF"/>
    <a:srgbClr val="FAA08E"/>
    <a:srgbClr val="FCC5BA"/>
    <a:srgbClr val="C2D1EC"/>
    <a:srgbClr val="C1E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433" autoAdjust="0"/>
  </p:normalViewPr>
  <p:slideViewPr>
    <p:cSldViewPr snapToGrid="0">
      <p:cViewPr varScale="1">
        <p:scale>
          <a:sx n="95" d="100"/>
          <a:sy n="95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A7721-60E9-4ABD-B006-47432A3D6199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E7600-B035-40F1-ABAD-2F3EF7A7C6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215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1. STORMS checklist items by major manuscript heading. For detailed descriptions of each item and additional guidance, see the STORMS checklist (Table 1).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DE7600-B035-40F1-ABAD-2F3EF7A7C639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369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2. Examples of flowcharts for item 3.6. Though not required by STORMS, flowcharts can help visualize how the final analytic sample was calculated.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582F-1975-4A3F-BCCA-1C490950A17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549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5DF9F-6C72-4EC8-BDD8-65572AA3E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11BFDE-4434-4E4D-A0D5-262C218DCA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FD5B9-239F-487C-95C5-5CDED9CFE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CDE30-CC17-431F-B63C-6D59E14DF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EE515-5897-404E-9599-81260486A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970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901AA-D358-4D0D-BAC8-CC4945AAA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A3A776-24B9-4B40-8291-BFA2F5297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1628E-C970-4CC3-B616-A96DAE056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509E7-E551-4922-BE79-6B978792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C8F5D-4AD0-49D4-8CC6-258F84D1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940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563701-F830-4784-83FB-3EB5D37C1E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6651E4-9B5C-48F2-A1C4-E8A96BD18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824E0-62BA-41AA-BBFE-8AA2C4AE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83575-ED63-43C7-81DB-B85BDA5FE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AF396-C066-4613-9A08-AE9888DD6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852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04D9D-D2BA-4D2E-AEC6-7894F30FC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5A6D7-C25F-46D6-A01A-C6075360D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A5DD0-E56D-4C3C-870C-0CB4694DC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678E7-C28A-4DB2-BC55-DA517521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AD402-1BB8-4FE1-A315-06D49BF6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888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EE283-7215-45B5-B0C3-7C447969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C04B4-4A8F-4ED1-BB48-3A35C3C13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1ADD2-00D7-416F-ACE1-61B10FB5E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B6F6E-3DA0-4D9F-B3CC-D469F5406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38D11-9321-4FFA-9F82-04152FE1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644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5C13A-5DA2-4971-B5C8-CDD4CD007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1DE6C-4043-4723-A7F6-97FF98DB7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D6DC9C-297A-423F-BF64-D88619775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DAE9D-190A-45A9-AA7C-05F53A0E2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EBF0D-1F7E-437E-8522-B59ECC618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B69BE-4177-4602-AD82-7FF978F30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067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13C0D-C88A-445C-9032-33EB6755D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D35BF-6935-4B5E-B182-18D1BA2F8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B6B0A3-01CA-4BFF-9E93-827BBD00B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2A998-F78E-47F3-81C3-CFE0CEB0F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F408D8-0C93-40D2-BBD2-A8B7F64D3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F1991A-DDD6-40D7-A331-210ED366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EC4072-5AD8-4775-8C77-3584F2B69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3F0E49-6189-4297-A296-29046EF6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3170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64F92-81C2-4D1C-9A29-C61C9C82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B7AEF9-FAE2-4A3A-A9E4-98E446FE3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CB1298-A52B-4FF1-8277-994F759DE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4E0338-6883-44D5-ABD8-C9247450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326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CEF6CC-8325-4DCA-83DF-A297B9F2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82471A-96B9-4650-80CE-253929F2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9CE6C-181F-4E1C-8B0C-37132A52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686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8EAF-F665-4BB8-AAB3-905872348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3DEFC-EDE7-475D-9D27-E1BACBD84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E7E3F-FB25-494D-AD41-0E3F7897E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4172F-6711-466A-BB10-80FC077D0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EC506-65AB-4ADE-BAD7-18885E52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516252-A446-4FDE-98D9-627B4C4A7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535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92263-A0B6-4F0D-BE3C-BAA34FAC9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F13DF8-25D2-4D88-A6E0-CEE994D0F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85246-ECBC-414C-9B22-BB3E93311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FCEB0-99CF-4AB4-AC57-6C5279F10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19FC2-C03E-4350-829E-A07AF1FD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94AF9-3F73-416F-A636-4D159A019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50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92544-198B-490B-A7BE-89AFFE065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737EA-2EDE-4AA8-A0C5-39DA6BA48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1F81D-27AE-43E9-A4F2-E0DEB67C0F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B2953-3439-4FD4-82A2-DB4F8D2133AD}" type="datetimeFigureOut">
              <a:rPr lang="en-AU" smtClean="0"/>
              <a:t>23/11/2020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12C94-97C7-4928-B95C-6D958507D7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FD148-58C7-476F-81B8-003C66833F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FD3EF-8C2F-4BF5-89B0-765AEA81C2D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820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96C1E90-ED4E-4122-B221-A3ACF58E9695}"/>
              </a:ext>
            </a:extLst>
          </p:cNvPr>
          <p:cNvSpPr/>
          <p:nvPr/>
        </p:nvSpPr>
        <p:spPr>
          <a:xfrm>
            <a:off x="639246" y="1028296"/>
            <a:ext cx="1711355" cy="5285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tx1"/>
                </a:solidFill>
              </a:rPr>
              <a:t>Abstract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19DA395-2A7E-4A95-B941-D4789C54FDCC}"/>
              </a:ext>
            </a:extLst>
          </p:cNvPr>
          <p:cNvSpPr/>
          <p:nvPr/>
        </p:nvSpPr>
        <p:spPr>
          <a:xfrm>
            <a:off x="2501070" y="1028296"/>
            <a:ext cx="1711355" cy="51871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A946C21-02A8-4478-AD7B-CC6CBF9551F6}"/>
              </a:ext>
            </a:extLst>
          </p:cNvPr>
          <p:cNvSpPr/>
          <p:nvPr/>
        </p:nvSpPr>
        <p:spPr>
          <a:xfrm>
            <a:off x="4362894" y="1028296"/>
            <a:ext cx="1711355" cy="51871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tx1"/>
                </a:solidFill>
              </a:rPr>
              <a:t>Methods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175EB12-4AE8-47C7-847E-50BF7E27FADB}"/>
              </a:ext>
            </a:extLst>
          </p:cNvPr>
          <p:cNvSpPr/>
          <p:nvPr/>
        </p:nvSpPr>
        <p:spPr>
          <a:xfrm>
            <a:off x="6224718" y="1028296"/>
            <a:ext cx="1711355" cy="51871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6B3EB68-3DDA-482C-9807-F682CAFFAA73}"/>
              </a:ext>
            </a:extLst>
          </p:cNvPr>
          <p:cNvSpPr/>
          <p:nvPr/>
        </p:nvSpPr>
        <p:spPr>
          <a:xfrm>
            <a:off x="8086542" y="1028296"/>
            <a:ext cx="1711355" cy="51871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CAAD74-8790-4C61-AA57-B69D23E7F9F6}"/>
              </a:ext>
            </a:extLst>
          </p:cNvPr>
          <p:cNvSpPr/>
          <p:nvPr/>
        </p:nvSpPr>
        <p:spPr>
          <a:xfrm>
            <a:off x="9948368" y="1028296"/>
            <a:ext cx="1711355" cy="51871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>
                <a:solidFill>
                  <a:schemeClr val="tx1"/>
                </a:solidFill>
              </a:rPr>
              <a:t>Other information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8C9766A-70FA-41D2-BE11-F122DB14FCB7}"/>
              </a:ext>
            </a:extLst>
          </p:cNvPr>
          <p:cNvSpPr/>
          <p:nvPr/>
        </p:nvSpPr>
        <p:spPr>
          <a:xfrm>
            <a:off x="643372" y="352338"/>
            <a:ext cx="11016351" cy="518717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Strengthening The Organizing and Reporting of Microbiome Studies (STORMS)</a:t>
            </a:r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B1F2E4-B8D1-468F-A3EF-35C3FA94392D}"/>
              </a:ext>
            </a:extLst>
          </p:cNvPr>
          <p:cNvSpPr/>
          <p:nvPr/>
        </p:nvSpPr>
        <p:spPr>
          <a:xfrm>
            <a:off x="3787736" y="3484772"/>
            <a:ext cx="2861669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1400" dirty="0"/>
              <a:t>3.0-3.9 Study design and methods</a:t>
            </a:r>
          </a:p>
          <a:p>
            <a:r>
              <a:rPr lang="en-AU" sz="1400" dirty="0"/>
              <a:t>4.0-4.16 Laboratory methods</a:t>
            </a:r>
          </a:p>
          <a:p>
            <a:r>
              <a:rPr lang="en-AU" sz="1400" dirty="0"/>
              <a:t>5.0 Data sources and measurement</a:t>
            </a:r>
          </a:p>
          <a:p>
            <a:pPr marL="573088" indent="-573088"/>
            <a:r>
              <a:rPr lang="en-AU" sz="1400" dirty="0"/>
              <a:t>6.0-6.1 Research design for causal inference</a:t>
            </a:r>
          </a:p>
          <a:p>
            <a:pPr marL="573088" indent="-573088"/>
            <a:r>
              <a:rPr lang="en-AU" sz="1400" dirty="0"/>
              <a:t>7.0-7.9 Bioinformatic and statistical methods</a:t>
            </a:r>
          </a:p>
          <a:p>
            <a:r>
              <a:rPr lang="en-AU" sz="1400" dirty="0"/>
              <a:t>8.0-9.5 Reproducible research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3A98D67-7F9C-4F98-B5DF-E0B137661F77}"/>
              </a:ext>
            </a:extLst>
          </p:cNvPr>
          <p:cNvSpPr/>
          <p:nvPr/>
        </p:nvSpPr>
        <p:spPr>
          <a:xfrm>
            <a:off x="2501060" y="1887118"/>
            <a:ext cx="1711356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0988" indent="-280988"/>
            <a:r>
              <a:rPr lang="en-AU" sz="1400" dirty="0"/>
              <a:t>2.0 Background and    rationale</a:t>
            </a:r>
          </a:p>
          <a:p>
            <a:r>
              <a:rPr lang="en-AU" sz="1400" dirty="0"/>
              <a:t>2.1 Hypotheses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D85F3-4157-42FA-862F-1B9E68F581C6}"/>
              </a:ext>
            </a:extLst>
          </p:cNvPr>
          <p:cNvSpPr/>
          <p:nvPr/>
        </p:nvSpPr>
        <p:spPr>
          <a:xfrm>
            <a:off x="639246" y="1891843"/>
            <a:ext cx="1711356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1400" dirty="0"/>
              <a:t>1.1 Study design</a:t>
            </a:r>
          </a:p>
          <a:p>
            <a:r>
              <a:rPr lang="en-AU" sz="1400" dirty="0"/>
              <a:t>1.2 Sequencing</a:t>
            </a:r>
          </a:p>
          <a:p>
            <a:r>
              <a:rPr lang="en-AU" sz="1400" dirty="0"/>
              <a:t>1.3 Body site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2B9B567-C08F-4C73-8034-E959FBCCDDFE}"/>
              </a:ext>
            </a:extLst>
          </p:cNvPr>
          <p:cNvCxnSpPr>
            <a:cxnSpLocks/>
          </p:cNvCxnSpPr>
          <p:nvPr/>
        </p:nvCxnSpPr>
        <p:spPr>
          <a:xfrm>
            <a:off x="5218571" y="1542868"/>
            <a:ext cx="1" cy="19404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9E003AE-BC5F-467F-8908-39D2E8E0B5B7}"/>
              </a:ext>
            </a:extLst>
          </p:cNvPr>
          <p:cNvCxnSpPr>
            <a:cxnSpLocks/>
          </p:cNvCxnSpPr>
          <p:nvPr/>
        </p:nvCxnSpPr>
        <p:spPr>
          <a:xfrm>
            <a:off x="3356747" y="1553796"/>
            <a:ext cx="0" cy="3187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6E08996-D89B-49B4-9548-4EA534655172}"/>
              </a:ext>
            </a:extLst>
          </p:cNvPr>
          <p:cNvCxnSpPr>
            <a:cxnSpLocks/>
          </p:cNvCxnSpPr>
          <p:nvPr/>
        </p:nvCxnSpPr>
        <p:spPr>
          <a:xfrm>
            <a:off x="1494923" y="1553796"/>
            <a:ext cx="0" cy="3187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9772DB06-23EF-420A-994A-1728046793AB}"/>
              </a:ext>
            </a:extLst>
          </p:cNvPr>
          <p:cNvSpPr/>
          <p:nvPr/>
        </p:nvSpPr>
        <p:spPr>
          <a:xfrm>
            <a:off x="8088923" y="1887118"/>
            <a:ext cx="1708972" cy="160043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1400" dirty="0"/>
              <a:t>11.0 Key results</a:t>
            </a:r>
          </a:p>
          <a:p>
            <a:r>
              <a:rPr lang="en-AU" sz="1400" dirty="0"/>
              <a:t>12.0 Interpretation</a:t>
            </a:r>
          </a:p>
          <a:p>
            <a:r>
              <a:rPr lang="en-AU" sz="1400" dirty="0"/>
              <a:t>13.0 Limitations</a:t>
            </a:r>
          </a:p>
          <a:p>
            <a:r>
              <a:rPr lang="en-AU" sz="1400" dirty="0"/>
              <a:t>13.1 Bias</a:t>
            </a:r>
          </a:p>
          <a:p>
            <a:r>
              <a:rPr lang="en-AU" sz="1400" dirty="0"/>
              <a:t>13.2 Generalizability</a:t>
            </a:r>
          </a:p>
          <a:p>
            <a:pPr marL="341313" indent="-341313"/>
            <a:r>
              <a:rPr lang="en-AU" sz="1400" dirty="0"/>
              <a:t>14.0 Ongoing/future work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C5ABD19-A929-4BC1-8040-81440801DC7E}"/>
              </a:ext>
            </a:extLst>
          </p:cNvPr>
          <p:cNvCxnSpPr>
            <a:cxnSpLocks/>
          </p:cNvCxnSpPr>
          <p:nvPr/>
        </p:nvCxnSpPr>
        <p:spPr>
          <a:xfrm>
            <a:off x="8942219" y="1553796"/>
            <a:ext cx="0" cy="3187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516FA53-A1B8-4424-9DA6-DFEE7363FEEB}"/>
              </a:ext>
            </a:extLst>
          </p:cNvPr>
          <p:cNvSpPr/>
          <p:nvPr/>
        </p:nvSpPr>
        <p:spPr>
          <a:xfrm>
            <a:off x="9945983" y="1887118"/>
            <a:ext cx="1711355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1400" dirty="0"/>
              <a:t>15.0 Funding</a:t>
            </a:r>
          </a:p>
          <a:p>
            <a:r>
              <a:rPr lang="en-AU" sz="1400" dirty="0"/>
              <a:t>15.1 Acknowledgements</a:t>
            </a:r>
          </a:p>
          <a:p>
            <a:pPr marL="341313" indent="-341313"/>
            <a:r>
              <a:rPr lang="en-AU" sz="1400" dirty="0"/>
              <a:t>15.2 Conflicts of interest</a:t>
            </a:r>
          </a:p>
          <a:p>
            <a:r>
              <a:rPr lang="en-AU" sz="1400" dirty="0"/>
              <a:t>16.0 Supplements</a:t>
            </a:r>
          </a:p>
          <a:p>
            <a:pPr marL="341313" indent="-341313"/>
            <a:r>
              <a:rPr lang="en-AU" sz="1400" dirty="0"/>
              <a:t>17.0 Supplementary data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ED89A6F-795D-4085-B186-986F05A93B1D}"/>
              </a:ext>
            </a:extLst>
          </p:cNvPr>
          <p:cNvCxnSpPr>
            <a:cxnSpLocks/>
          </p:cNvCxnSpPr>
          <p:nvPr/>
        </p:nvCxnSpPr>
        <p:spPr>
          <a:xfrm>
            <a:off x="10804045" y="1553796"/>
            <a:ext cx="0" cy="3187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579CB71-97F4-4052-A064-D5694B4659C8}"/>
              </a:ext>
            </a:extLst>
          </p:cNvPr>
          <p:cNvCxnSpPr>
            <a:cxnSpLocks/>
          </p:cNvCxnSpPr>
          <p:nvPr/>
        </p:nvCxnSpPr>
        <p:spPr>
          <a:xfrm>
            <a:off x="7080395" y="1553796"/>
            <a:ext cx="0" cy="3226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98CD3A32-6625-4444-8B6D-668AB97ECE6A}"/>
              </a:ext>
            </a:extLst>
          </p:cNvPr>
          <p:cNvSpPr/>
          <p:nvPr/>
        </p:nvSpPr>
        <p:spPr>
          <a:xfrm>
            <a:off x="5657793" y="1887118"/>
            <a:ext cx="2320944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AU" sz="1400" dirty="0"/>
              <a:t>9.0 Descriptive data</a:t>
            </a:r>
          </a:p>
          <a:p>
            <a:r>
              <a:rPr lang="en-AU" sz="1400" dirty="0"/>
              <a:t>10.0 Microbiome data</a:t>
            </a:r>
          </a:p>
          <a:p>
            <a:r>
              <a:rPr lang="en-AU" sz="1400" dirty="0"/>
              <a:t>10.1 Taxonomy</a:t>
            </a:r>
          </a:p>
          <a:p>
            <a:r>
              <a:rPr lang="en-AU" sz="1400" dirty="0"/>
              <a:t>10.2 Differential abundance</a:t>
            </a:r>
          </a:p>
          <a:p>
            <a:r>
              <a:rPr lang="en-AU" sz="1400" dirty="0"/>
              <a:t>10.3 Other data types</a:t>
            </a:r>
          </a:p>
          <a:p>
            <a:r>
              <a:rPr lang="en-AU" sz="1400" dirty="0"/>
              <a:t>10.4 Other statistical analysis</a:t>
            </a:r>
          </a:p>
        </p:txBody>
      </p:sp>
    </p:spTree>
    <p:extLst>
      <p:ext uri="{BB962C8B-B14F-4D97-AF65-F5344CB8AC3E}">
        <p14:creationId xmlns:p14="http://schemas.microsoft.com/office/powerpoint/2010/main" val="312057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lowchart: Alternate Process 44">
            <a:extLst>
              <a:ext uri="{FF2B5EF4-FFF2-40B4-BE49-F238E27FC236}">
                <a16:creationId xmlns:a16="http://schemas.microsoft.com/office/drawing/2014/main" id="{FA13A391-C697-446C-AAD8-6E82C49F4596}"/>
              </a:ext>
            </a:extLst>
          </p:cNvPr>
          <p:cNvSpPr/>
          <p:nvPr/>
        </p:nvSpPr>
        <p:spPr>
          <a:xfrm>
            <a:off x="3627020" y="3805047"/>
            <a:ext cx="1850906" cy="451427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100" b="1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Drop out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: </a:t>
            </a:r>
          </a:p>
          <a:p>
            <a:r>
              <a:rPr lang="en-AU" sz="1100" dirty="0" err="1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xxxx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 n=xx 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sp>
        <p:nvSpPr>
          <p:cNvPr id="43" name="Flowchart: Alternate Process 42">
            <a:extLst>
              <a:ext uri="{FF2B5EF4-FFF2-40B4-BE49-F238E27FC236}">
                <a16:creationId xmlns:a16="http://schemas.microsoft.com/office/drawing/2014/main" id="{C8038FD1-6601-4913-8576-DB6250F315B6}"/>
              </a:ext>
            </a:extLst>
          </p:cNvPr>
          <p:cNvSpPr/>
          <p:nvPr/>
        </p:nvSpPr>
        <p:spPr>
          <a:xfrm>
            <a:off x="3627020" y="2729250"/>
            <a:ext cx="1850911" cy="451427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en-AU" sz="1100" b="1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Excluded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AU" sz="1100" dirty="0" err="1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xxxx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 n=xx 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sp>
        <p:nvSpPr>
          <p:cNvPr id="4" name="Flowchart: Alternate Process 3"/>
          <p:cNvSpPr/>
          <p:nvPr/>
        </p:nvSpPr>
        <p:spPr>
          <a:xfrm>
            <a:off x="1604225" y="1183711"/>
            <a:ext cx="1676400" cy="419100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Expressions of interest n=xx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3596306" y="1689474"/>
            <a:ext cx="1850922" cy="478411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AU" sz="1100" b="1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Assessment for eligibility:</a:t>
            </a:r>
            <a:endParaRPr lang="en-AU" sz="1100" b="1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en-AU" sz="1100" dirty="0" err="1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xxxx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 n=xx</a:t>
            </a:r>
          </a:p>
        </p:txBody>
      </p:sp>
      <p:sp>
        <p:nvSpPr>
          <p:cNvPr id="11" name="Flowchart: Alternate Process 10"/>
          <p:cNvSpPr/>
          <p:nvPr/>
        </p:nvSpPr>
        <p:spPr>
          <a:xfrm>
            <a:off x="1876804" y="2231543"/>
            <a:ext cx="1133476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Screened n=xx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442048" y="2711992"/>
            <a:ext cx="0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Alternate Process 13"/>
          <p:cNvSpPr/>
          <p:nvPr/>
        </p:nvSpPr>
        <p:spPr>
          <a:xfrm>
            <a:off x="1876804" y="3309725"/>
            <a:ext cx="1133475" cy="43815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solidFill>
                  <a:schemeClr val="tx1"/>
                </a:solidFill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Recruited n=xx</a:t>
            </a:r>
            <a:endParaRPr lang="en-AU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sp>
        <p:nvSpPr>
          <p:cNvPr id="31" name="Text Box 31"/>
          <p:cNvSpPr txBox="1"/>
          <p:nvPr/>
        </p:nvSpPr>
        <p:spPr>
          <a:xfrm>
            <a:off x="2022883" y="4494658"/>
            <a:ext cx="814388" cy="2286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endParaRPr lang="en-AU" sz="12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9009B0DE-EA89-465E-A352-2561898039B7}"/>
              </a:ext>
            </a:extLst>
          </p:cNvPr>
          <p:cNvSpPr/>
          <p:nvPr/>
        </p:nvSpPr>
        <p:spPr>
          <a:xfrm>
            <a:off x="2022883" y="63799"/>
            <a:ext cx="7482980" cy="556514"/>
          </a:xfrm>
          <a:prstGeom prst="roundRect">
            <a:avLst/>
          </a:prstGeom>
          <a:solidFill>
            <a:schemeClr val="tx1"/>
          </a:solidFill>
          <a:ln>
            <a:solidFill>
              <a:srgbClr val="C1E2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STORMS analytic sample size flowcharts (item 3.6)</a:t>
            </a:r>
            <a:endParaRPr lang="en-AU" sz="2400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756D49B-5367-4BC2-83E5-D05DB97B99A2}"/>
              </a:ext>
            </a:extLst>
          </p:cNvPr>
          <p:cNvCxnSpPr>
            <a:cxnSpLocks/>
          </p:cNvCxnSpPr>
          <p:nvPr/>
        </p:nvCxnSpPr>
        <p:spPr>
          <a:xfrm>
            <a:off x="2432641" y="1921964"/>
            <a:ext cx="115527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E467F48-993F-46D8-9202-73B645643E57}"/>
              </a:ext>
            </a:extLst>
          </p:cNvPr>
          <p:cNvCxnSpPr>
            <a:cxnSpLocks/>
          </p:cNvCxnSpPr>
          <p:nvPr/>
        </p:nvCxnSpPr>
        <p:spPr>
          <a:xfrm>
            <a:off x="2441031" y="2962269"/>
            <a:ext cx="115527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B031D52-8451-4C41-A7B7-14FF2E18170C}"/>
              </a:ext>
            </a:extLst>
          </p:cNvPr>
          <p:cNvCxnSpPr/>
          <p:nvPr/>
        </p:nvCxnSpPr>
        <p:spPr>
          <a:xfrm>
            <a:off x="2430078" y="1630306"/>
            <a:ext cx="0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Alternate Process 60">
            <a:extLst>
              <a:ext uri="{FF2B5EF4-FFF2-40B4-BE49-F238E27FC236}">
                <a16:creationId xmlns:a16="http://schemas.microsoft.com/office/drawing/2014/main" id="{0D42626A-3A48-4795-9023-C47BE240B00D}"/>
              </a:ext>
            </a:extLst>
          </p:cNvPr>
          <p:cNvSpPr/>
          <p:nvPr/>
        </p:nvSpPr>
        <p:spPr>
          <a:xfrm>
            <a:off x="1720926" y="4378382"/>
            <a:ext cx="1462007" cy="43815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solidFill>
                  <a:schemeClr val="tx1"/>
                </a:solidFill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Data available for analyses n=xx </a:t>
            </a:r>
            <a:endParaRPr lang="en-AU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E56FD7D-DABD-445C-AE02-AA44280B5CA9}"/>
              </a:ext>
            </a:extLst>
          </p:cNvPr>
          <p:cNvCxnSpPr/>
          <p:nvPr/>
        </p:nvCxnSpPr>
        <p:spPr>
          <a:xfrm>
            <a:off x="2442048" y="3770403"/>
            <a:ext cx="0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DD77BBD-AA59-4675-95F2-D8A0DFD81D77}"/>
              </a:ext>
            </a:extLst>
          </p:cNvPr>
          <p:cNvCxnSpPr>
            <a:cxnSpLocks/>
          </p:cNvCxnSpPr>
          <p:nvPr/>
        </p:nvCxnSpPr>
        <p:spPr>
          <a:xfrm>
            <a:off x="2441031" y="4020680"/>
            <a:ext cx="115527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31">
            <a:extLst>
              <a:ext uri="{FF2B5EF4-FFF2-40B4-BE49-F238E27FC236}">
                <a16:creationId xmlns:a16="http://schemas.microsoft.com/office/drawing/2014/main" id="{AC314C23-79FD-477B-BEA3-CB1C7C13A842}"/>
              </a:ext>
            </a:extLst>
          </p:cNvPr>
          <p:cNvSpPr txBox="1"/>
          <p:nvPr/>
        </p:nvSpPr>
        <p:spPr>
          <a:xfrm>
            <a:off x="2022883" y="5524817"/>
            <a:ext cx="814388" cy="2286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endParaRPr lang="en-AU" sz="12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sp>
        <p:nvSpPr>
          <p:cNvPr id="67" name="Flowchart: Alternate Process 66">
            <a:extLst>
              <a:ext uri="{FF2B5EF4-FFF2-40B4-BE49-F238E27FC236}">
                <a16:creationId xmlns:a16="http://schemas.microsoft.com/office/drawing/2014/main" id="{760F8FB0-2AF4-4787-BFCE-667F2768AE7E}"/>
              </a:ext>
            </a:extLst>
          </p:cNvPr>
          <p:cNvSpPr/>
          <p:nvPr/>
        </p:nvSpPr>
        <p:spPr>
          <a:xfrm>
            <a:off x="1604217" y="5405617"/>
            <a:ext cx="1676400" cy="430621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solidFill>
                  <a:schemeClr val="tx1"/>
                </a:solidFill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Total samples included in the analyses n=xx</a:t>
            </a:r>
            <a:endParaRPr lang="en-AU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BFEA3726-5F43-4A81-B4F3-AFF02BBCD0E1}"/>
              </a:ext>
            </a:extLst>
          </p:cNvPr>
          <p:cNvCxnSpPr/>
          <p:nvPr/>
        </p:nvCxnSpPr>
        <p:spPr>
          <a:xfrm>
            <a:off x="2442048" y="4817340"/>
            <a:ext cx="0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52DD8D9-FDBA-4266-9AC9-989964FBA227}"/>
              </a:ext>
            </a:extLst>
          </p:cNvPr>
          <p:cNvCxnSpPr>
            <a:cxnSpLocks/>
          </p:cNvCxnSpPr>
          <p:nvPr/>
        </p:nvCxnSpPr>
        <p:spPr>
          <a:xfrm>
            <a:off x="2441031" y="5067617"/>
            <a:ext cx="115527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lowchart: Alternate Process 69">
            <a:extLst>
              <a:ext uri="{FF2B5EF4-FFF2-40B4-BE49-F238E27FC236}">
                <a16:creationId xmlns:a16="http://schemas.microsoft.com/office/drawing/2014/main" id="{3D9F4221-8458-4A44-B1E1-E4844ECAAB8B}"/>
              </a:ext>
            </a:extLst>
          </p:cNvPr>
          <p:cNvSpPr/>
          <p:nvPr/>
        </p:nvSpPr>
        <p:spPr>
          <a:xfrm>
            <a:off x="8464274" y="2731598"/>
            <a:ext cx="1850911" cy="451427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en-AU" sz="1100" b="1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Excluded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AU" sz="1100" dirty="0" err="1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xxxx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 n=xx 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sp>
        <p:nvSpPr>
          <p:cNvPr id="71" name="Flowchart: Alternate Process 70">
            <a:extLst>
              <a:ext uri="{FF2B5EF4-FFF2-40B4-BE49-F238E27FC236}">
                <a16:creationId xmlns:a16="http://schemas.microsoft.com/office/drawing/2014/main" id="{6868BFD8-80AB-427C-9422-CEE1A51A1DF9}"/>
              </a:ext>
            </a:extLst>
          </p:cNvPr>
          <p:cNvSpPr/>
          <p:nvPr/>
        </p:nvSpPr>
        <p:spPr>
          <a:xfrm>
            <a:off x="6441479" y="1186059"/>
            <a:ext cx="1676400" cy="419100"/>
          </a:xfrm>
          <a:prstGeom prst="flowChartAlternate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Expressions of interest n=xx</a:t>
            </a:r>
          </a:p>
        </p:txBody>
      </p:sp>
      <p:sp>
        <p:nvSpPr>
          <p:cNvPr id="72" name="Flowchart: Alternate Process 71">
            <a:extLst>
              <a:ext uri="{FF2B5EF4-FFF2-40B4-BE49-F238E27FC236}">
                <a16:creationId xmlns:a16="http://schemas.microsoft.com/office/drawing/2014/main" id="{F826857B-4B00-4544-A2B5-AD787BB0606C}"/>
              </a:ext>
            </a:extLst>
          </p:cNvPr>
          <p:cNvSpPr/>
          <p:nvPr/>
        </p:nvSpPr>
        <p:spPr>
          <a:xfrm>
            <a:off x="8433560" y="1691822"/>
            <a:ext cx="1850922" cy="478411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en-AU" sz="1100" b="1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Assessment for eligibility:</a:t>
            </a:r>
            <a:endParaRPr lang="en-AU" sz="1100" b="1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  <a:p>
            <a:pPr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en-AU" sz="1100" dirty="0" err="1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xxxx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 n=xx</a:t>
            </a:r>
          </a:p>
        </p:txBody>
      </p:sp>
      <p:sp>
        <p:nvSpPr>
          <p:cNvPr id="73" name="Flowchart: Alternate Process 72">
            <a:extLst>
              <a:ext uri="{FF2B5EF4-FFF2-40B4-BE49-F238E27FC236}">
                <a16:creationId xmlns:a16="http://schemas.microsoft.com/office/drawing/2014/main" id="{9597A8EE-E3B9-4DF9-8A19-790A228CAAD3}"/>
              </a:ext>
            </a:extLst>
          </p:cNvPr>
          <p:cNvSpPr/>
          <p:nvPr/>
        </p:nvSpPr>
        <p:spPr>
          <a:xfrm>
            <a:off x="6714058" y="2233891"/>
            <a:ext cx="1133476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Screened n=xx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28F441-9495-476B-9842-766D555F51C8}"/>
              </a:ext>
            </a:extLst>
          </p:cNvPr>
          <p:cNvCxnSpPr/>
          <p:nvPr/>
        </p:nvCxnSpPr>
        <p:spPr>
          <a:xfrm>
            <a:off x="7279302" y="2714340"/>
            <a:ext cx="0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owchart: Alternate Process 74">
            <a:extLst>
              <a:ext uri="{FF2B5EF4-FFF2-40B4-BE49-F238E27FC236}">
                <a16:creationId xmlns:a16="http://schemas.microsoft.com/office/drawing/2014/main" id="{9C5742CE-819F-4DF6-A340-D39E9ED42596}"/>
              </a:ext>
            </a:extLst>
          </p:cNvPr>
          <p:cNvSpPr/>
          <p:nvPr/>
        </p:nvSpPr>
        <p:spPr>
          <a:xfrm>
            <a:off x="6653017" y="3304044"/>
            <a:ext cx="1292878" cy="43815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solidFill>
                  <a:schemeClr val="tx1"/>
                </a:solidFill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Recruited and randomised n=xx</a:t>
            </a:r>
            <a:endParaRPr lang="en-AU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3630235-53EB-4B84-8A9D-7408DE7874D6}"/>
              </a:ext>
            </a:extLst>
          </p:cNvPr>
          <p:cNvCxnSpPr>
            <a:cxnSpLocks/>
          </p:cNvCxnSpPr>
          <p:nvPr/>
        </p:nvCxnSpPr>
        <p:spPr>
          <a:xfrm>
            <a:off x="7269895" y="1924312"/>
            <a:ext cx="115527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3E7A648-AE05-46A4-BEA3-79C1CE29777E}"/>
              </a:ext>
            </a:extLst>
          </p:cNvPr>
          <p:cNvCxnSpPr>
            <a:cxnSpLocks/>
          </p:cNvCxnSpPr>
          <p:nvPr/>
        </p:nvCxnSpPr>
        <p:spPr>
          <a:xfrm>
            <a:off x="7278285" y="2964617"/>
            <a:ext cx="115527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71F7CC10-83DE-4E3E-A412-88D168AC3389}"/>
              </a:ext>
            </a:extLst>
          </p:cNvPr>
          <p:cNvCxnSpPr/>
          <p:nvPr/>
        </p:nvCxnSpPr>
        <p:spPr>
          <a:xfrm>
            <a:off x="7267332" y="1632654"/>
            <a:ext cx="0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517CF0D8-900D-4A84-AE73-0F20293F64E3}"/>
              </a:ext>
            </a:extLst>
          </p:cNvPr>
          <p:cNvSpPr/>
          <p:nvPr/>
        </p:nvSpPr>
        <p:spPr>
          <a:xfrm>
            <a:off x="2451930" y="723578"/>
            <a:ext cx="1949193" cy="370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Observational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837A1B9-2ABF-46A7-ABA9-8D0A08FAA97B}"/>
              </a:ext>
            </a:extLst>
          </p:cNvPr>
          <p:cNvSpPr/>
          <p:nvPr/>
        </p:nvSpPr>
        <p:spPr>
          <a:xfrm>
            <a:off x="7096902" y="731393"/>
            <a:ext cx="1949193" cy="370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Experimental</a:t>
            </a:r>
          </a:p>
        </p:txBody>
      </p:sp>
      <p:sp>
        <p:nvSpPr>
          <p:cNvPr id="80" name="Flowchart: Alternate Process 79">
            <a:extLst>
              <a:ext uri="{FF2B5EF4-FFF2-40B4-BE49-F238E27FC236}">
                <a16:creationId xmlns:a16="http://schemas.microsoft.com/office/drawing/2014/main" id="{6F78F80C-BD65-4A42-8C44-545BE572AA7A}"/>
              </a:ext>
            </a:extLst>
          </p:cNvPr>
          <p:cNvSpPr/>
          <p:nvPr/>
        </p:nvSpPr>
        <p:spPr>
          <a:xfrm>
            <a:off x="8490449" y="4454536"/>
            <a:ext cx="1798559" cy="451427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AU" sz="1100" b="1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Drop out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: </a:t>
            </a:r>
          </a:p>
          <a:p>
            <a:r>
              <a:rPr lang="en-AU" sz="1100" dirty="0" err="1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xxxx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 n=xx 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C6B5D9C4-2B65-4096-B799-B50BE803D940}"/>
              </a:ext>
            </a:extLst>
          </p:cNvPr>
          <p:cNvCxnSpPr>
            <a:cxnSpLocks/>
          </p:cNvCxnSpPr>
          <p:nvPr/>
        </p:nvCxnSpPr>
        <p:spPr>
          <a:xfrm>
            <a:off x="6851672" y="4600093"/>
            <a:ext cx="161260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4FDD761-85CE-40AD-B5DE-7AE954479E70}"/>
              </a:ext>
            </a:extLst>
          </p:cNvPr>
          <p:cNvCxnSpPr/>
          <p:nvPr/>
        </p:nvCxnSpPr>
        <p:spPr>
          <a:xfrm>
            <a:off x="6844772" y="3767335"/>
            <a:ext cx="0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A05337FB-0306-49C0-981E-9C5DC365AC55}"/>
              </a:ext>
            </a:extLst>
          </p:cNvPr>
          <p:cNvCxnSpPr/>
          <p:nvPr/>
        </p:nvCxnSpPr>
        <p:spPr>
          <a:xfrm>
            <a:off x="7698762" y="3763827"/>
            <a:ext cx="0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Flowchart: Alternate Process 84">
            <a:extLst>
              <a:ext uri="{FF2B5EF4-FFF2-40B4-BE49-F238E27FC236}">
                <a16:creationId xmlns:a16="http://schemas.microsoft.com/office/drawing/2014/main" id="{7ED04580-4DAF-4C87-AAB9-CAFA7108581D}"/>
              </a:ext>
            </a:extLst>
          </p:cNvPr>
          <p:cNvSpPr/>
          <p:nvPr/>
        </p:nvSpPr>
        <p:spPr>
          <a:xfrm>
            <a:off x="6086279" y="4110235"/>
            <a:ext cx="1133476" cy="342900"/>
          </a:xfrm>
          <a:prstGeom prst="flowChartAlternate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n=xx Group 1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BD08968B-4EB7-4279-B187-428E74372275}"/>
              </a:ext>
            </a:extLst>
          </p:cNvPr>
          <p:cNvCxnSpPr>
            <a:cxnSpLocks/>
          </p:cNvCxnSpPr>
          <p:nvPr/>
        </p:nvCxnSpPr>
        <p:spPr>
          <a:xfrm>
            <a:off x="7708658" y="4680249"/>
            <a:ext cx="75561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owchart: Alternate Process 103">
            <a:extLst>
              <a:ext uri="{FF2B5EF4-FFF2-40B4-BE49-F238E27FC236}">
                <a16:creationId xmlns:a16="http://schemas.microsoft.com/office/drawing/2014/main" id="{FF93AF8E-B952-4089-9F30-5B81604416F9}"/>
              </a:ext>
            </a:extLst>
          </p:cNvPr>
          <p:cNvSpPr/>
          <p:nvPr/>
        </p:nvSpPr>
        <p:spPr>
          <a:xfrm>
            <a:off x="6549622" y="4842405"/>
            <a:ext cx="1457325" cy="438150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solidFill>
                  <a:schemeClr val="tx1"/>
                </a:solidFill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Completed trial n=xx</a:t>
            </a:r>
            <a:endParaRPr lang="en-AU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sp>
        <p:nvSpPr>
          <p:cNvPr id="106" name="Flowchart: Alternate Process 105">
            <a:extLst>
              <a:ext uri="{FF2B5EF4-FFF2-40B4-BE49-F238E27FC236}">
                <a16:creationId xmlns:a16="http://schemas.microsoft.com/office/drawing/2014/main" id="{90EFF3A4-EF53-46EF-8DA1-A574298B2746}"/>
              </a:ext>
            </a:extLst>
          </p:cNvPr>
          <p:cNvSpPr/>
          <p:nvPr/>
        </p:nvSpPr>
        <p:spPr>
          <a:xfrm>
            <a:off x="7265468" y="4110233"/>
            <a:ext cx="1133476" cy="342900"/>
          </a:xfrm>
          <a:prstGeom prst="flowChartAlternateProcess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n=xx Group 2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044C7908-DAEB-4B74-B0FA-643F4CEA80F1}"/>
              </a:ext>
            </a:extLst>
          </p:cNvPr>
          <p:cNvCxnSpPr/>
          <p:nvPr/>
        </p:nvCxnSpPr>
        <p:spPr>
          <a:xfrm>
            <a:off x="6844772" y="4469083"/>
            <a:ext cx="0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2C13D7D-F56A-4D36-95E9-8F07B426EF8A}"/>
              </a:ext>
            </a:extLst>
          </p:cNvPr>
          <p:cNvCxnSpPr/>
          <p:nvPr/>
        </p:nvCxnSpPr>
        <p:spPr>
          <a:xfrm>
            <a:off x="7698762" y="4465575"/>
            <a:ext cx="0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Flowchart: Alternate Process 108">
            <a:extLst>
              <a:ext uri="{FF2B5EF4-FFF2-40B4-BE49-F238E27FC236}">
                <a16:creationId xmlns:a16="http://schemas.microsoft.com/office/drawing/2014/main" id="{3F1AD0E6-D708-4135-ADB5-B663A826871E}"/>
              </a:ext>
            </a:extLst>
          </p:cNvPr>
          <p:cNvSpPr/>
          <p:nvPr/>
        </p:nvSpPr>
        <p:spPr>
          <a:xfrm>
            <a:off x="6461262" y="5842140"/>
            <a:ext cx="1676388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1400"/>
              </a:spcAft>
            </a:pPr>
            <a:r>
              <a:rPr lang="en-AU" sz="1100" dirty="0">
                <a:solidFill>
                  <a:schemeClr val="tx1"/>
                </a:solidFill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Total samples included in the analyses n=xx</a:t>
            </a:r>
            <a:endParaRPr lang="en-AU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sp>
        <p:nvSpPr>
          <p:cNvPr id="110" name="Flowchart: Alternate Process 109">
            <a:extLst>
              <a:ext uri="{FF2B5EF4-FFF2-40B4-BE49-F238E27FC236}">
                <a16:creationId xmlns:a16="http://schemas.microsoft.com/office/drawing/2014/main" id="{2E395F6E-66FD-4ECD-8652-E7E31AF82D6C}"/>
              </a:ext>
            </a:extLst>
          </p:cNvPr>
          <p:cNvSpPr/>
          <p:nvPr/>
        </p:nvSpPr>
        <p:spPr>
          <a:xfrm>
            <a:off x="8490449" y="5282017"/>
            <a:ext cx="1850911" cy="633359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en-AU" sz="1100" b="1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Excluded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Lack of sequencing n=xx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AU" sz="1100" dirty="0">
                <a:effectLst/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Low 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number of reads n=xx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CAB4AAB0-C773-499C-8D6D-DB732733F68D}"/>
              </a:ext>
            </a:extLst>
          </p:cNvPr>
          <p:cNvCxnSpPr/>
          <p:nvPr/>
        </p:nvCxnSpPr>
        <p:spPr>
          <a:xfrm>
            <a:off x="7305477" y="5264759"/>
            <a:ext cx="0" cy="5715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BDEADBD1-09D6-419B-AB95-187119D0214E}"/>
              </a:ext>
            </a:extLst>
          </p:cNvPr>
          <p:cNvCxnSpPr>
            <a:cxnSpLocks/>
          </p:cNvCxnSpPr>
          <p:nvPr/>
        </p:nvCxnSpPr>
        <p:spPr>
          <a:xfrm>
            <a:off x="7304460" y="5515036"/>
            <a:ext cx="115527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lowchart: Alternate Process 112">
            <a:extLst>
              <a:ext uri="{FF2B5EF4-FFF2-40B4-BE49-F238E27FC236}">
                <a16:creationId xmlns:a16="http://schemas.microsoft.com/office/drawing/2014/main" id="{081CEEB7-30C3-4E93-BFCB-D0C0D24E175D}"/>
              </a:ext>
            </a:extLst>
          </p:cNvPr>
          <p:cNvSpPr/>
          <p:nvPr/>
        </p:nvSpPr>
        <p:spPr>
          <a:xfrm>
            <a:off x="3627015" y="4786410"/>
            <a:ext cx="1850911" cy="633359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50000"/>
              </a:lnSpc>
              <a:spcBef>
                <a:spcPts val="600"/>
              </a:spcBef>
              <a:spcAft>
                <a:spcPts val="0"/>
              </a:spcAft>
            </a:pPr>
            <a:r>
              <a:rPr lang="en-AU" sz="1100" b="1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Excluded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Lack of sequencing n=xx </a:t>
            </a:r>
          </a:p>
          <a:p>
            <a:pPr>
              <a:lnSpc>
                <a:spcPct val="50000"/>
              </a:lnSpc>
              <a:spcBef>
                <a:spcPts val="600"/>
              </a:spcBef>
            </a:pPr>
            <a:r>
              <a:rPr lang="en-AU" sz="1100" dirty="0">
                <a:effectLst/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Low </a:t>
            </a:r>
            <a:r>
              <a:rPr lang="en-AU" sz="1100" dirty="0">
                <a:latin typeface="Times New Roman" panose="02020603050405020304" pitchFamily="18" charset="0"/>
                <a:ea typeface="DengXian"/>
                <a:cs typeface="Arial" panose="020B0604020202020204" pitchFamily="34" charset="0"/>
              </a:rPr>
              <a:t>number of reads n=xx</a:t>
            </a:r>
            <a:endParaRPr lang="en-AU" sz="1600" dirty="0">
              <a:effectLst/>
              <a:latin typeface="Times New Roman" panose="02020603050405020304" pitchFamily="18" charset="0"/>
              <a:ea typeface="DengXi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5407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8"/>
  <p:tag name="MMPROD_UIDATA" val="&lt;database version=&quot;11.0&quot;&gt;&lt;object type=&quot;1&quot; unique_id=&quot;10001&quot;&gt;&lt;object type=&quot;2&quot; unique_id=&quot;88001&quot;&gt;&lt;object type=&quot;3&quot; unique_id=&quot;88002&quot;&gt;&lt;property id=&quot;20148&quot; value=&quot;5&quot;/&gt;&lt;property id=&quot;20300&quot; value=&quot;Slide 1&quot;/&gt;&lt;property id=&quot;20307&quot; value=&quot;256&quot;/&gt;&lt;/object&gt;&lt;object type=&quot;3&quot; unique_id=&quot;88003&quot;&gt;&lt;property id=&quot;20148&quot; value=&quot;5&quot;/&gt;&lt;property id=&quot;20300&quot; value=&quot;Slide 2&quot;/&gt;&lt;property id=&quot;20307&quot; value=&quot;257&quot;/&gt;&lt;/object&gt;&lt;object type=&quot;3&quot; unique_id=&quot;88041&quot;&gt;&lt;property id=&quot;20148&quot; value=&quot;5&quot;/&gt;&lt;property id=&quot;20300&quot; value=&quot;Slide 3&quot;/&gt;&lt;property id=&quot;20307&quot; value=&quot;259&quot;/&gt;&lt;/object&gt;&lt;/object&gt;&lt;object type=&quot;8&quot; unique_id=&quot;8800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319</Words>
  <Application>Microsoft Office PowerPoint</Application>
  <PresentationFormat>Widescreen</PresentationFormat>
  <Paragraphs>72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Francine Marques</dc:creator>
  <cp:lastModifiedBy>Chloe Mirzayi</cp:lastModifiedBy>
  <cp:revision>31</cp:revision>
  <dcterms:created xsi:type="dcterms:W3CDTF">2020-11-17T23:55:25Z</dcterms:created>
  <dcterms:modified xsi:type="dcterms:W3CDTF">2020-11-23T20:50:23Z</dcterms:modified>
</cp:coreProperties>
</file>